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0" r:id="rId2"/>
    <p:sldId id="294" r:id="rId3"/>
    <p:sldId id="282" r:id="rId4"/>
    <p:sldId id="297" r:id="rId5"/>
    <p:sldId id="302" r:id="rId6"/>
    <p:sldId id="298" r:id="rId7"/>
    <p:sldId id="299" r:id="rId8"/>
    <p:sldId id="300" r:id="rId9"/>
    <p:sldId id="301" r:id="rId10"/>
    <p:sldId id="303" r:id="rId11"/>
    <p:sldId id="304" r:id="rId12"/>
    <p:sldId id="305" r:id="rId13"/>
    <p:sldId id="296" r:id="rId14"/>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DA00"/>
    <a:srgbClr val="8AA59C"/>
    <a:srgbClr val="808080"/>
    <a:srgbClr val="8CC63F"/>
    <a:srgbClr val="00853F"/>
    <a:srgbClr val="274D36"/>
    <a:srgbClr val="B1B3B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34" autoAdjust="0"/>
    <p:restoredTop sz="98847" autoAdjust="0"/>
  </p:normalViewPr>
  <p:slideViewPr>
    <p:cSldViewPr>
      <p:cViewPr>
        <p:scale>
          <a:sx n="100" d="100"/>
          <a:sy n="100" d="100"/>
        </p:scale>
        <p:origin x="-1267" y="230"/>
      </p:cViewPr>
      <p:guideLst>
        <p:guide orient="horz" pos="111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5" d="100"/>
          <a:sy n="55" d="100"/>
        </p:scale>
        <p:origin x="-285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dirty="0"/>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dirty="0"/>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37C499C2-EBB3-46FD-AC53-051367AD8CB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endParaRPr lang="en-US" dirty="0" smtClean="0"/>
          </a:p>
        </p:txBody>
      </p:sp>
      <p:sp>
        <p:nvSpPr>
          <p:cNvPr id="17412" name="Slide Number Placeholder 3"/>
          <p:cNvSpPr>
            <a:spLocks noGrp="1"/>
          </p:cNvSpPr>
          <p:nvPr>
            <p:ph type="sldNum" sz="quarter" idx="5"/>
          </p:nvPr>
        </p:nvSpPr>
        <p:spPr>
          <a:noFill/>
        </p:spPr>
        <p:txBody>
          <a:bodyPr/>
          <a:lstStyle/>
          <a:p>
            <a:fld id="{CDBFF449-C8AD-4299-8757-613196D58443}"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F63161A-6A14-4859-BDAA-09A54E49A510}" type="slidenum">
              <a:rPr lang="en-US" smtClean="0"/>
              <a:pPr/>
              <a:t>10</a:t>
            </a:fld>
            <a:endParaRPr lang="en-US"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en-US" dirty="0" smtClean="0"/>
              <a:t>Speaker Notes:</a:t>
            </a:r>
          </a:p>
          <a:p>
            <a:pPr eaLnBrk="1" hangingPunct="1"/>
            <a:r>
              <a:rPr lang="en-US" dirty="0" smtClean="0"/>
              <a:t>As transport revenue continue to decline, customer must sell and install 2 to 3 times as many ports to make the same margin they were making just 2-3 years ago. Selling value add services such as CenturyLink Rental CPE, Priority Access (QoS on a Dedicated Internet port), and Integrated Management along with CenturyLink IP transport services will increase margin and may significantly reduce churn.</a:t>
            </a:r>
          </a:p>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1622491-4235-4218-A159-DAC93D5635D6}" type="slidenum">
              <a:rPr lang="en-US" smtClean="0"/>
              <a:pPr/>
              <a:t>11</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US" dirty="0" smtClean="0"/>
              <a:t>Speaker Notes:</a:t>
            </a:r>
          </a:p>
          <a:p>
            <a:pPr eaLnBrk="1" hangingPunct="1"/>
            <a:r>
              <a:rPr lang="en-US" dirty="0" smtClean="0"/>
              <a:t>As transport revenue continue to decline, customer must sell and install 2 to 3 times as many ports to make the same margin they were making just 2-3 years ago. Selling value add services such as CenturyLink Rental CPE, Priority Access (QoS on a Dedicated Internet port), and Integrated Management along with CenturyLink IP transport services will increase margin and may significantly reduce churn.</a:t>
            </a:r>
          </a:p>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CEB8E1D0-EF37-4571-BC9E-69A26AFDD5E4}" type="slidenum">
              <a:rPr lang="en-US" smtClean="0"/>
              <a:pPr/>
              <a:t>12</a:t>
            </a:fld>
            <a:endParaRPr lang="en-US" dirty="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dirty="0" smtClean="0"/>
              <a:t>Speaker Notes:</a:t>
            </a:r>
          </a:p>
          <a:p>
            <a:pPr eaLnBrk="1" hangingPunct="1"/>
            <a:r>
              <a:rPr lang="en-US" dirty="0" smtClean="0"/>
              <a:t>As transport revenue continue to decline, customer must sell and install 2 to 3 times as many ports to make the same margin they were making just 2-3 years ago. Selling value add services such as CenturyLink Rental CPE, Priority Access (QoS on a Dedicated Internet port), and Integrated Management along with CenturyLink IP transport services will increase margin and may significantly reduce churn.</a:t>
            </a:r>
          </a:p>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92A3FFAD-7BDC-4DBB-A28F-BA5369E7A181}" type="slidenum">
              <a:rPr lang="en-US" smtClean="0"/>
              <a:pPr/>
              <a:t>2</a:t>
            </a:fld>
            <a:endParaRPr lang="en-US" dirty="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r>
              <a:rPr lang="en-US" dirty="0" smtClean="0"/>
              <a:t>Speaker Notes:</a:t>
            </a:r>
          </a:p>
          <a:p>
            <a:pPr eaLnBrk="1" hangingPunct="1"/>
            <a:r>
              <a:rPr lang="en-US" dirty="0" smtClean="0"/>
              <a:t>As transport revenue continue to decline, customer must sell and install 2 to 3 times as many ports to make the same margin they were making just 2-3 years ago. Selling value add services such as CenturyLink Rental CPE, Priority Access (QoS on a Dedicated Internet port), and Integrated Management along with CenturyLink IP transport services will increase margin and may significantly reduce churn.</a:t>
            </a:r>
          </a:p>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3CBCCB3B-1445-4A09-83AF-B1134F98C085}" type="slidenum">
              <a:rPr lang="en-US" smtClean="0"/>
              <a:pPr/>
              <a:t>3</a:t>
            </a:fld>
            <a:endParaRPr lang="en-US" dirty="0"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r>
              <a:rPr lang="en-US" dirty="0" smtClean="0"/>
              <a:t>Speaker Notes:</a:t>
            </a:r>
          </a:p>
          <a:p>
            <a:pPr eaLnBrk="1" hangingPunct="1"/>
            <a:r>
              <a:rPr lang="en-US" dirty="0" smtClean="0"/>
              <a:t>As transport revenue continue to decline, customer must sell and install 2 to 3 times as many ports to make the same margin they were making just 2-3 years ago. Selling value add services such as CenturyLink Rental CPE, Priority Access (QoS on a Dedicated Internet port), and Integrated Management along with CenturyLink IP transport services will increase margin and may significantly reduce churn.</a:t>
            </a:r>
          </a:p>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078283F-2BDA-4A8E-AB18-8381D5350C67}" type="slidenum">
              <a:rPr lang="en-US" smtClean="0"/>
              <a:pPr/>
              <a:t>4</a:t>
            </a:fld>
            <a:endParaRPr 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r>
              <a:rPr lang="en-US" dirty="0" smtClean="0"/>
              <a:t>Speaker Notes:</a:t>
            </a:r>
          </a:p>
          <a:p>
            <a:pPr eaLnBrk="1" hangingPunct="1"/>
            <a:r>
              <a:rPr lang="en-US" dirty="0" smtClean="0"/>
              <a:t>As transport revenue continue to decline, customer must sell and install 2 to 3 times as many ports to make the same margin they were making just 2-3 years ago. Selling value add services such as CenturyLink Rental CPE, Priority Access (QoS on a Dedicated Internet port), and Integrated Management along with CenturyLink IP transport services will increase margin and may significantly reduce churn.</a:t>
            </a:r>
          </a:p>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57A1DAFB-6CEB-457C-819C-CF94FF56B78F}" type="slidenum">
              <a:rPr lang="en-US" smtClean="0"/>
              <a:pPr/>
              <a:t>5</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en-US" dirty="0" smtClean="0"/>
              <a:t>Speaker Notes:</a:t>
            </a:r>
          </a:p>
          <a:p>
            <a:pPr eaLnBrk="1" hangingPunct="1"/>
            <a:r>
              <a:rPr lang="en-US" dirty="0" smtClean="0"/>
              <a:t>As transport revenue continue to decline, customer must sell and install 2 to 3 times as many ports to make the same margin they were making just 2-3 years ago. Selling value add services such as CenturyLink Rental CPE, Priority Access (QoS on a Dedicated Internet port), and Integrated Management along with CenturyLink IP transport services will increase margin and may significantly reduce churn.</a:t>
            </a:r>
          </a:p>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2F044A1B-6374-4FD2-9EFD-F4B058876590}" type="slidenum">
              <a:rPr lang="en-US" smtClean="0"/>
              <a:pPr/>
              <a:t>6</a:t>
            </a:fld>
            <a:endParaRPr lang="en-US" dirty="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dirty="0" smtClean="0"/>
              <a:t>Speaker Notes:</a:t>
            </a:r>
          </a:p>
          <a:p>
            <a:pPr eaLnBrk="1" hangingPunct="1"/>
            <a:r>
              <a:rPr lang="en-US" dirty="0" smtClean="0"/>
              <a:t>As transport revenue continue to decline, customer must sell and install 2 to 3 times as many ports to make the same margin they were making just 2-3 years ago. Selling value add services such as CenturyLink Rental CPE, Priority Access (QoS on a Dedicated Internet port), and Integrated Management along with CenturyLink IP transport services will increase margin and may significantly reduce churn.</a:t>
            </a:r>
          </a:p>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705F6031-1F56-44DC-843C-9D52AC880DF9}" type="slidenum">
              <a:rPr lang="en-US" smtClean="0"/>
              <a:pPr/>
              <a:t>7</a:t>
            </a:fld>
            <a:endParaRPr lang="en-US" dirty="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US" dirty="0" smtClean="0"/>
              <a:t>Speaker Notes:</a:t>
            </a:r>
          </a:p>
          <a:p>
            <a:pPr eaLnBrk="1" hangingPunct="1"/>
            <a:r>
              <a:rPr lang="en-US" dirty="0" smtClean="0"/>
              <a:t>As transport revenue continue to decline, customer must sell and install 2 to 3 times as many ports to make the same margin they were making just 2-3 years ago. Selling value add services such as CenturyLink Rental CPE, Priority Access (QoS on a Dedicated Internet port), and Integrated Management along with CenturyLink IP transport services will increase margin and may significantly reduce churn.</a:t>
            </a:r>
          </a:p>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4B9DAE1A-A78C-44DA-940B-74E5AA9B5C12}" type="slidenum">
              <a:rPr lang="en-US" smtClean="0"/>
              <a:pPr/>
              <a:t>8</a:t>
            </a:fld>
            <a:endParaRPr lang="en-US" dirty="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dirty="0" smtClean="0"/>
              <a:t>Speaker Notes:</a:t>
            </a:r>
          </a:p>
          <a:p>
            <a:pPr eaLnBrk="1" hangingPunct="1"/>
            <a:r>
              <a:rPr lang="en-US" dirty="0" smtClean="0"/>
              <a:t>As transport revenue continue to decline, customer must sell and install 2 to 3 times as many ports to make the same margin they were making just 2-3 years ago. Selling value add services such as CenturyLink Rental CPE, Priority Access (QoS on a Dedicated Internet port), and Integrated Management along with CenturyLink IP transport services will increase margin and may significantly reduce churn.</a:t>
            </a:r>
          </a:p>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CD699466-47D6-4F13-B91F-D2B64D1BDEF6}" type="slidenum">
              <a:rPr lang="en-US" smtClean="0"/>
              <a:pPr/>
              <a:t>9</a:t>
            </a:fld>
            <a:endParaRPr lang="en-US"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r>
              <a:rPr lang="en-US" dirty="0" smtClean="0"/>
              <a:t>Speaker Notes:</a:t>
            </a:r>
          </a:p>
          <a:p>
            <a:pPr eaLnBrk="1" hangingPunct="1"/>
            <a:r>
              <a:rPr lang="en-US" dirty="0" smtClean="0"/>
              <a:t>As transport revenue continue to decline, customer must sell and install 2 to 3 times as many ports to make the same margin they were making just 2-3 years ago. Selling value add services such as CenturyLink Rental CPE, Priority Access (QoS on a Dedicated Internet port), and Integrated Management along with CenturyLink IP transport services will increase margin and may significantly reduce churn.</a:t>
            </a:r>
          </a:p>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9" descr="bkgrd_whlsle7"/>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5" name="Text Box 25"/>
          <p:cNvSpPr txBox="1">
            <a:spLocks noChangeArrowheads="1"/>
          </p:cNvSpPr>
          <p:nvPr userDrawn="1"/>
        </p:nvSpPr>
        <p:spPr bwMode="auto">
          <a:xfrm>
            <a:off x="361950" y="6391275"/>
            <a:ext cx="6705600" cy="304800"/>
          </a:xfrm>
          <a:prstGeom prst="rect">
            <a:avLst/>
          </a:prstGeom>
          <a:noFill/>
          <a:ln w="9525">
            <a:noFill/>
            <a:miter lim="800000"/>
            <a:headEnd/>
            <a:tailEnd/>
          </a:ln>
          <a:effectLst/>
        </p:spPr>
        <p:txBody>
          <a:bodyPr anchor="b">
            <a:spAutoFit/>
          </a:bodyPr>
          <a:lstStyle/>
          <a:p>
            <a:pPr>
              <a:defRPr/>
            </a:pPr>
            <a:r>
              <a:rPr lang="en-US" sz="700" dirty="0">
                <a:solidFill>
                  <a:schemeClr val="bg1">
                    <a:lumMod val="65000"/>
                  </a:schemeClr>
                </a:solidFill>
              </a:rPr>
              <a:t>This document does not constitute an offer.  CenturyLink services or equipment are only made available pursuant to an executed CenturyLink agreement.  ©2015 CenturyLink, Inc. All Rights Reserved.</a:t>
            </a:r>
            <a:endParaRPr lang="en-US" dirty="0">
              <a:solidFill>
                <a:schemeClr val="bg1">
                  <a:lumMod val="65000"/>
                </a:schemeClr>
              </a:solidFill>
            </a:endParaRPr>
          </a:p>
        </p:txBody>
      </p:sp>
      <p:pic>
        <p:nvPicPr>
          <p:cNvPr id="6" name="Picture 11" descr="H_3CP_cmyk_whs_0412.jpg"/>
          <p:cNvPicPr>
            <a:picLocks noChangeAspect="1"/>
          </p:cNvPicPr>
          <p:nvPr userDrawn="1"/>
        </p:nvPicPr>
        <p:blipFill>
          <a:blip r:embed="rId3" cstate="print"/>
          <a:srcRect/>
          <a:stretch>
            <a:fillRect/>
          </a:stretch>
        </p:blipFill>
        <p:spPr bwMode="auto">
          <a:xfrm>
            <a:off x="6675438" y="5867400"/>
            <a:ext cx="2392362" cy="914400"/>
          </a:xfrm>
          <a:prstGeom prst="rect">
            <a:avLst/>
          </a:prstGeom>
          <a:noFill/>
          <a:ln w="9525">
            <a:noFill/>
            <a:miter lim="800000"/>
            <a:headEnd/>
            <a:tailEnd/>
          </a:ln>
        </p:spPr>
      </p:pic>
      <p:sp>
        <p:nvSpPr>
          <p:cNvPr id="4098" name="Rectangle 2"/>
          <p:cNvSpPr>
            <a:spLocks noGrp="1" noChangeArrowheads="1"/>
          </p:cNvSpPr>
          <p:nvPr>
            <p:ph type="ctrTitle"/>
          </p:nvPr>
        </p:nvSpPr>
        <p:spPr>
          <a:xfrm>
            <a:off x="347663" y="1928813"/>
            <a:ext cx="8172450" cy="1143000"/>
          </a:xfrm>
        </p:spPr>
        <p:txBody>
          <a:bodyPr bIns="0" anchor="b"/>
          <a:lstStyle>
            <a:lvl1pPr>
              <a:defRPr sz="3200"/>
            </a:lvl1pPr>
          </a:lstStyle>
          <a:p>
            <a:r>
              <a:rPr lang="en-US"/>
              <a:t>Click to edit Master title style</a:t>
            </a:r>
          </a:p>
        </p:txBody>
      </p:sp>
      <p:sp>
        <p:nvSpPr>
          <p:cNvPr id="4099" name="Rectangle 3"/>
          <p:cNvSpPr>
            <a:spLocks noGrp="1" noChangeArrowheads="1"/>
          </p:cNvSpPr>
          <p:nvPr>
            <p:ph type="subTitle" idx="1"/>
          </p:nvPr>
        </p:nvSpPr>
        <p:spPr>
          <a:xfrm>
            <a:off x="357188" y="3217863"/>
            <a:ext cx="8162925" cy="609600"/>
          </a:xfrm>
        </p:spPr>
        <p:txBody>
          <a:bodyPr/>
          <a:lstStyle>
            <a:lvl1pPr marL="0" indent="0">
              <a:buFontTx/>
              <a:buNone/>
              <a:defRPr sz="1300">
                <a:solidFill>
                  <a:schemeClr val="bg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6309C548-7CD0-48CE-8A9E-43C2BD92A45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282575"/>
            <a:ext cx="2095500" cy="5127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7663" y="282575"/>
            <a:ext cx="6134100" cy="5127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6F579A53-F1A2-44FE-9E94-BD74475168A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6B937A72-207F-4AE5-90DC-4AF530D3B5F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1D651077-D89B-4253-8E2E-886D414FEDD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7663" y="1446213"/>
            <a:ext cx="4000500" cy="3963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0563" y="1446213"/>
            <a:ext cx="4000500" cy="3963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80FDF930-82D6-4746-ACC3-063FF1EEDA3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CE1051C3-A0C9-47BB-973F-0569F99271C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fld id="{226A06CF-DD7E-45A6-989D-3B0A2E01C3B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3" name="Rectangle 6"/>
          <p:cNvSpPr>
            <a:spLocks noGrp="1" noChangeArrowheads="1"/>
          </p:cNvSpPr>
          <p:nvPr>
            <p:ph type="sldNum" sz="quarter" idx="11"/>
          </p:nvPr>
        </p:nvSpPr>
        <p:spPr>
          <a:ln/>
        </p:spPr>
        <p:txBody>
          <a:bodyPr/>
          <a:lstStyle>
            <a:lvl1pPr>
              <a:defRPr/>
            </a:lvl1pPr>
          </a:lstStyle>
          <a:p>
            <a:pPr>
              <a:defRPr/>
            </a:pPr>
            <a:fld id="{4F56F37C-E0DB-4025-A28A-A33E93B3192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5F39C2F2-41F6-43E9-A28A-928BA1963A9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973447D4-39B9-4AD1-95D7-9CCEF38E49D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4" descr="header_whlsle7"/>
          <p:cNvPicPr>
            <a:picLocks noChangeAspect="1" noChangeArrowheads="1"/>
          </p:cNvPicPr>
          <p:nvPr userDrawn="1"/>
        </p:nvPicPr>
        <p:blipFill>
          <a:blip r:embed="rId13" cstate="print"/>
          <a:srcRect/>
          <a:stretch>
            <a:fillRect/>
          </a:stretch>
        </p:blipFill>
        <p:spPr bwMode="auto">
          <a:xfrm>
            <a:off x="0" y="0"/>
            <a:ext cx="9145588" cy="11938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347663" y="282575"/>
            <a:ext cx="8382000" cy="612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347663" y="1446213"/>
            <a:ext cx="8153400" cy="3963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66713" y="5976938"/>
            <a:ext cx="60960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a:solidFill>
                  <a:srgbClr val="B1B3B6"/>
                </a:solidFill>
              </a:defRPr>
            </a:lvl1pPr>
          </a:lstStyle>
          <a:p>
            <a:pPr>
              <a:defRPr/>
            </a:pPr>
            <a:endParaRPr lang="en-US" dirty="0"/>
          </a:p>
        </p:txBody>
      </p:sp>
      <p:sp>
        <p:nvSpPr>
          <p:cNvPr id="1030" name="Rectangle 6"/>
          <p:cNvSpPr>
            <a:spLocks noGrp="1" noChangeArrowheads="1"/>
          </p:cNvSpPr>
          <p:nvPr>
            <p:ph type="sldNum" sz="quarter" idx="4"/>
          </p:nvPr>
        </p:nvSpPr>
        <p:spPr bwMode="auto">
          <a:xfrm>
            <a:off x="0" y="6462713"/>
            <a:ext cx="381000" cy="242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lvl1pPr>
          </a:lstStyle>
          <a:p>
            <a:pPr>
              <a:defRPr/>
            </a:pPr>
            <a:fld id="{307325BC-4FEB-4369-91BC-7DBC8A1D876B}" type="slidenum">
              <a:rPr lang="en-US"/>
              <a:pPr>
                <a:defRPr/>
              </a:pPr>
              <a:t>‹#›</a:t>
            </a:fld>
            <a:endParaRPr lang="en-US" dirty="0"/>
          </a:p>
        </p:txBody>
      </p:sp>
      <p:sp>
        <p:nvSpPr>
          <p:cNvPr id="1049" name="Text Box 25"/>
          <p:cNvSpPr txBox="1">
            <a:spLocks noChangeArrowheads="1"/>
          </p:cNvSpPr>
          <p:nvPr userDrawn="1"/>
        </p:nvSpPr>
        <p:spPr bwMode="auto">
          <a:xfrm>
            <a:off x="361950" y="6391275"/>
            <a:ext cx="6705600" cy="304800"/>
          </a:xfrm>
          <a:prstGeom prst="rect">
            <a:avLst/>
          </a:prstGeom>
          <a:noFill/>
          <a:ln w="9525">
            <a:noFill/>
            <a:miter lim="800000"/>
            <a:headEnd/>
            <a:tailEnd/>
          </a:ln>
          <a:effectLst/>
        </p:spPr>
        <p:txBody>
          <a:bodyPr anchor="b">
            <a:spAutoFit/>
          </a:bodyPr>
          <a:lstStyle/>
          <a:p>
            <a:pPr>
              <a:defRPr/>
            </a:pPr>
            <a:r>
              <a:rPr lang="en-US" sz="700" dirty="0">
                <a:solidFill>
                  <a:srgbClr val="C0C0C0"/>
                </a:solidFill>
              </a:rPr>
              <a:t>This document does not constitute an offer.  CenturyLink services or equipment are only made available pursuant to an executed CenturyLink agreement.  ©2015 CenturyLink, Inc. All Rights Reserved.</a:t>
            </a:r>
            <a:endParaRPr lang="en-US" dirty="0"/>
          </a:p>
        </p:txBody>
      </p:sp>
      <p:pic>
        <p:nvPicPr>
          <p:cNvPr id="1032" name="Picture 8" descr="H_3CP_cmyk_whs_0412.jpg"/>
          <p:cNvPicPr>
            <a:picLocks noChangeAspect="1"/>
          </p:cNvPicPr>
          <p:nvPr userDrawn="1"/>
        </p:nvPicPr>
        <p:blipFill>
          <a:blip r:embed="rId14" cstate="print"/>
          <a:srcRect/>
          <a:stretch>
            <a:fillRect/>
          </a:stretch>
        </p:blipFill>
        <p:spPr bwMode="auto">
          <a:xfrm>
            <a:off x="6705600" y="5888038"/>
            <a:ext cx="2338388" cy="8937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8"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000">
          <a:solidFill>
            <a:schemeClr val="bg1"/>
          </a:solidFill>
          <a:latin typeface="+mj-lt"/>
          <a:ea typeface="+mj-ea"/>
          <a:cs typeface="+mj-cs"/>
        </a:defRPr>
      </a:lvl1pPr>
      <a:lvl2pPr algn="l" rtl="0" eaLnBrk="0" fontAlgn="base" hangingPunct="0">
        <a:spcBef>
          <a:spcPct val="0"/>
        </a:spcBef>
        <a:spcAft>
          <a:spcPct val="0"/>
        </a:spcAft>
        <a:defRPr sz="3000">
          <a:solidFill>
            <a:schemeClr val="bg1"/>
          </a:solidFill>
          <a:latin typeface="Arial" charset="0"/>
        </a:defRPr>
      </a:lvl2pPr>
      <a:lvl3pPr algn="l" rtl="0" eaLnBrk="0" fontAlgn="base" hangingPunct="0">
        <a:spcBef>
          <a:spcPct val="0"/>
        </a:spcBef>
        <a:spcAft>
          <a:spcPct val="0"/>
        </a:spcAft>
        <a:defRPr sz="3000">
          <a:solidFill>
            <a:schemeClr val="bg1"/>
          </a:solidFill>
          <a:latin typeface="Arial" charset="0"/>
        </a:defRPr>
      </a:lvl3pPr>
      <a:lvl4pPr algn="l" rtl="0" eaLnBrk="0" fontAlgn="base" hangingPunct="0">
        <a:spcBef>
          <a:spcPct val="0"/>
        </a:spcBef>
        <a:spcAft>
          <a:spcPct val="0"/>
        </a:spcAft>
        <a:defRPr sz="3000">
          <a:solidFill>
            <a:schemeClr val="bg1"/>
          </a:solidFill>
          <a:latin typeface="Arial" charset="0"/>
        </a:defRPr>
      </a:lvl4pPr>
      <a:lvl5pPr algn="l" rtl="0" eaLnBrk="0" fontAlgn="base" hangingPunct="0">
        <a:spcBef>
          <a:spcPct val="0"/>
        </a:spcBef>
        <a:spcAft>
          <a:spcPct val="0"/>
        </a:spcAft>
        <a:defRPr sz="3000">
          <a:solidFill>
            <a:schemeClr val="bg1"/>
          </a:solidFill>
          <a:latin typeface="Arial" charset="0"/>
        </a:defRPr>
      </a:lvl5pPr>
      <a:lvl6pPr marL="457200" algn="l" rtl="0" fontAlgn="base">
        <a:spcBef>
          <a:spcPct val="0"/>
        </a:spcBef>
        <a:spcAft>
          <a:spcPct val="0"/>
        </a:spcAft>
        <a:defRPr sz="3000">
          <a:solidFill>
            <a:schemeClr val="bg1"/>
          </a:solidFill>
          <a:latin typeface="Arial" charset="0"/>
        </a:defRPr>
      </a:lvl6pPr>
      <a:lvl7pPr marL="914400" algn="l" rtl="0" fontAlgn="base">
        <a:spcBef>
          <a:spcPct val="0"/>
        </a:spcBef>
        <a:spcAft>
          <a:spcPct val="0"/>
        </a:spcAft>
        <a:defRPr sz="3000">
          <a:solidFill>
            <a:schemeClr val="bg1"/>
          </a:solidFill>
          <a:latin typeface="Arial" charset="0"/>
        </a:defRPr>
      </a:lvl7pPr>
      <a:lvl8pPr marL="1371600" algn="l" rtl="0" fontAlgn="base">
        <a:spcBef>
          <a:spcPct val="0"/>
        </a:spcBef>
        <a:spcAft>
          <a:spcPct val="0"/>
        </a:spcAft>
        <a:defRPr sz="3000">
          <a:solidFill>
            <a:schemeClr val="bg1"/>
          </a:solidFill>
          <a:latin typeface="Arial" charset="0"/>
        </a:defRPr>
      </a:lvl8pPr>
      <a:lvl9pPr marL="1828800" algn="l" rtl="0" fontAlgn="base">
        <a:spcBef>
          <a:spcPct val="0"/>
        </a:spcBef>
        <a:spcAft>
          <a:spcPct val="0"/>
        </a:spcAft>
        <a:defRPr sz="3000">
          <a:solidFill>
            <a:schemeClr val="bg1"/>
          </a:solidFill>
          <a:latin typeface="Arial" charset="0"/>
        </a:defRPr>
      </a:lvl9pPr>
    </p:titleStyle>
    <p:bodyStyle>
      <a:lvl1pPr marL="174625" indent="-174625" algn="l" rtl="0" eaLnBrk="0" fontAlgn="base" hangingPunct="0">
        <a:spcBef>
          <a:spcPct val="20000"/>
        </a:spcBef>
        <a:spcAft>
          <a:spcPct val="0"/>
        </a:spcAft>
        <a:buClr>
          <a:schemeClr val="accent1"/>
        </a:buClr>
        <a:buChar char="•"/>
        <a:defRPr sz="2200">
          <a:solidFill>
            <a:schemeClr val="tx1"/>
          </a:solidFill>
          <a:latin typeface="+mn-lt"/>
          <a:ea typeface="+mn-ea"/>
          <a:cs typeface="+mn-cs"/>
        </a:defRPr>
      </a:lvl1pPr>
      <a:lvl2pPr marL="457200" indent="-165100" algn="l" rtl="0" eaLnBrk="0" fontAlgn="base" hangingPunct="0">
        <a:spcBef>
          <a:spcPct val="20000"/>
        </a:spcBef>
        <a:spcAft>
          <a:spcPct val="0"/>
        </a:spcAft>
        <a:buClr>
          <a:schemeClr val="accent1"/>
        </a:buClr>
        <a:buChar char="•"/>
        <a:defRPr sz="2200">
          <a:solidFill>
            <a:schemeClr val="tx1"/>
          </a:solidFill>
          <a:latin typeface="+mn-lt"/>
        </a:defRPr>
      </a:lvl2pPr>
      <a:lvl3pPr marL="800100" indent="-165100" algn="l" rtl="0" eaLnBrk="0" fontAlgn="base" hangingPunct="0">
        <a:spcBef>
          <a:spcPct val="20000"/>
        </a:spcBef>
        <a:spcAft>
          <a:spcPct val="0"/>
        </a:spcAft>
        <a:buClr>
          <a:schemeClr val="accent1"/>
        </a:buClr>
        <a:buChar char="•"/>
        <a:defRPr>
          <a:solidFill>
            <a:schemeClr val="tx1"/>
          </a:solidFill>
          <a:latin typeface="+mn-lt"/>
        </a:defRPr>
      </a:lvl3pPr>
      <a:lvl4pPr marL="1257300" indent="-228600" algn="l" rtl="0" eaLnBrk="0" fontAlgn="base" hangingPunct="0">
        <a:spcBef>
          <a:spcPct val="20000"/>
        </a:spcBef>
        <a:spcAft>
          <a:spcPct val="0"/>
        </a:spcAft>
        <a:buClr>
          <a:schemeClr val="accent1"/>
        </a:buClr>
        <a:buChar char="•"/>
        <a:defRPr>
          <a:solidFill>
            <a:schemeClr val="tx1"/>
          </a:solidFill>
          <a:latin typeface="+mn-lt"/>
        </a:defRPr>
      </a:lvl4pPr>
      <a:lvl5pPr marL="1600200" indent="-165100" algn="l" rtl="0" eaLnBrk="0" fontAlgn="base" hangingPunct="0">
        <a:spcBef>
          <a:spcPct val="20000"/>
        </a:spcBef>
        <a:spcAft>
          <a:spcPct val="0"/>
        </a:spcAft>
        <a:buClr>
          <a:schemeClr val="accent1"/>
        </a:buClr>
        <a:buChar char="•"/>
        <a:defRPr sz="1200">
          <a:solidFill>
            <a:schemeClr val="tx1"/>
          </a:solidFill>
          <a:latin typeface="+mn-lt"/>
        </a:defRPr>
      </a:lvl5pPr>
      <a:lvl6pPr marL="2057400" indent="-165100" algn="l" rtl="0" fontAlgn="base">
        <a:spcBef>
          <a:spcPct val="20000"/>
        </a:spcBef>
        <a:spcAft>
          <a:spcPct val="0"/>
        </a:spcAft>
        <a:buClr>
          <a:schemeClr val="accent1"/>
        </a:buClr>
        <a:buChar char="•"/>
        <a:defRPr sz="1200">
          <a:solidFill>
            <a:schemeClr val="tx1"/>
          </a:solidFill>
          <a:latin typeface="+mn-lt"/>
        </a:defRPr>
      </a:lvl6pPr>
      <a:lvl7pPr marL="2514600" indent="-165100" algn="l" rtl="0" fontAlgn="base">
        <a:spcBef>
          <a:spcPct val="20000"/>
        </a:spcBef>
        <a:spcAft>
          <a:spcPct val="0"/>
        </a:spcAft>
        <a:buClr>
          <a:schemeClr val="accent1"/>
        </a:buClr>
        <a:buChar char="•"/>
        <a:defRPr sz="1200">
          <a:solidFill>
            <a:schemeClr val="tx1"/>
          </a:solidFill>
          <a:latin typeface="+mn-lt"/>
        </a:defRPr>
      </a:lvl7pPr>
      <a:lvl8pPr marL="2971800" indent="-165100" algn="l" rtl="0" fontAlgn="base">
        <a:spcBef>
          <a:spcPct val="20000"/>
        </a:spcBef>
        <a:spcAft>
          <a:spcPct val="0"/>
        </a:spcAft>
        <a:buClr>
          <a:schemeClr val="accent1"/>
        </a:buClr>
        <a:buChar char="•"/>
        <a:defRPr sz="1200">
          <a:solidFill>
            <a:schemeClr val="tx1"/>
          </a:solidFill>
          <a:latin typeface="+mn-lt"/>
        </a:defRPr>
      </a:lvl8pPr>
      <a:lvl9pPr marL="3429000" indent="-165100" algn="l" rtl="0" fontAlgn="base">
        <a:spcBef>
          <a:spcPct val="20000"/>
        </a:spcBef>
        <a:spcAft>
          <a:spcPct val="0"/>
        </a:spcAft>
        <a:buClr>
          <a:schemeClr val="accent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 y="1295400"/>
            <a:ext cx="8172450" cy="1905000"/>
          </a:xfrm>
        </p:spPr>
        <p:txBody>
          <a:bodyPr/>
          <a:lstStyle/>
          <a:p>
            <a:pPr eaLnBrk="1" hangingPunct="1"/>
            <a:r>
              <a:rPr lang="en-US" dirty="0" smtClean="0"/>
              <a:t/>
            </a:r>
            <a:br>
              <a:rPr lang="en-US" dirty="0" smtClean="0"/>
            </a:br>
            <a:r>
              <a:rPr lang="en-US" dirty="0" smtClean="0"/>
              <a:t/>
            </a:r>
            <a:br>
              <a:rPr lang="en-US" dirty="0" smtClean="0"/>
            </a:br>
            <a:r>
              <a:rPr lang="en-US" dirty="0" smtClean="0"/>
              <a:t>EASE Virtual Front Office</a:t>
            </a:r>
            <a:br>
              <a:rPr lang="en-US" dirty="0" smtClean="0"/>
            </a:br>
            <a:r>
              <a:rPr lang="en-US" sz="1300" dirty="0" smtClean="0"/>
              <a:t/>
            </a:r>
            <a:br>
              <a:rPr lang="en-US" sz="1300" dirty="0" smtClean="0"/>
            </a:br>
            <a:r>
              <a:rPr lang="en-US" sz="1300" dirty="0" smtClean="0"/>
              <a:t>	</a:t>
            </a:r>
            <a:r>
              <a:rPr lang="en-US" dirty="0" smtClean="0"/>
              <a:t/>
            </a:r>
            <a:br>
              <a:rPr lang="en-US" dirty="0" smtClean="0"/>
            </a:br>
            <a:r>
              <a:rPr lang="en-US" dirty="0" smtClean="0"/>
              <a:t/>
            </a:r>
            <a:br>
              <a:rPr lang="en-US" dirty="0" smtClean="0"/>
            </a:br>
            <a:endParaRPr lang="en-US" dirty="0" smtClean="0"/>
          </a:p>
        </p:txBody>
      </p:sp>
      <p:sp>
        <p:nvSpPr>
          <p:cNvPr id="3075" name="Rectangle 3"/>
          <p:cNvSpPr>
            <a:spLocks noGrp="1" noChangeArrowheads="1"/>
          </p:cNvSpPr>
          <p:nvPr>
            <p:ph type="subTitle" idx="1"/>
          </p:nvPr>
        </p:nvSpPr>
        <p:spPr>
          <a:xfrm>
            <a:off x="152400" y="2895600"/>
            <a:ext cx="8610600" cy="1905000"/>
          </a:xfrm>
        </p:spPr>
        <p:txBody>
          <a:bodyPr/>
          <a:lstStyle/>
          <a:p>
            <a:pPr eaLnBrk="1" hangingPunct="1"/>
            <a:endParaRPr lang="en-US" sz="2200" dirty="0" smtClean="0"/>
          </a:p>
          <a:p>
            <a:pPr eaLnBrk="1" hangingPunct="1"/>
            <a:endParaRPr lang="en-US" sz="2200" dirty="0" smtClean="0"/>
          </a:p>
          <a:p>
            <a:pPr eaLnBrk="1" hangingPunct="1"/>
            <a:endParaRPr lang="en-US" sz="2200" dirty="0" smtClean="0"/>
          </a:p>
          <a:p>
            <a:pPr eaLnBrk="1" hangingPunct="1"/>
            <a:endParaRPr lang="en-US" sz="2200" dirty="0" smtClean="0"/>
          </a:p>
          <a:p>
            <a:pPr eaLnBrk="1" hangingPunct="1"/>
            <a:r>
              <a:rPr lang="en-US" sz="2200" dirty="0" smtClean="0"/>
              <a:t>February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1"/>
          </p:nvPr>
        </p:nvSpPr>
        <p:spPr>
          <a:noFill/>
        </p:spPr>
        <p:txBody>
          <a:bodyPr/>
          <a:lstStyle/>
          <a:p>
            <a:fld id="{A08A921F-D6CF-4B0C-9F3A-F311450FC4D7}" type="slidenum">
              <a:rPr lang="en-US" smtClean="0"/>
              <a:pPr/>
              <a:t>10</a:t>
            </a:fld>
            <a:endParaRPr lang="en-US" dirty="0" smtClean="0"/>
          </a:p>
        </p:txBody>
      </p:sp>
      <p:sp>
        <p:nvSpPr>
          <p:cNvPr id="12291" name="Rectangle 2"/>
          <p:cNvSpPr>
            <a:spLocks noGrp="1" noChangeArrowheads="1"/>
          </p:cNvSpPr>
          <p:nvPr>
            <p:ph type="title"/>
          </p:nvPr>
        </p:nvSpPr>
        <p:spPr/>
        <p:txBody>
          <a:bodyPr/>
          <a:lstStyle/>
          <a:p>
            <a:pPr eaLnBrk="1" hangingPunct="1"/>
            <a:r>
              <a:rPr lang="en-US" dirty="0" smtClean="0"/>
              <a:t>EASE Virtual Front Office VFO ASR ICONS</a:t>
            </a:r>
          </a:p>
        </p:txBody>
      </p:sp>
      <p:sp>
        <p:nvSpPr>
          <p:cNvPr id="12292" name="Rectangle 3"/>
          <p:cNvSpPr>
            <a:spLocks noGrp="1" noChangeArrowheads="1"/>
          </p:cNvSpPr>
          <p:nvPr>
            <p:ph type="body" idx="1"/>
          </p:nvPr>
        </p:nvSpPr>
        <p:spPr>
          <a:xfrm>
            <a:off x="381000" y="1447800"/>
            <a:ext cx="8153400" cy="3963988"/>
          </a:xfrm>
        </p:spPr>
        <p:txBody>
          <a:bodyPr/>
          <a:lstStyle/>
          <a:p>
            <a:pPr eaLnBrk="1" hangingPunct="1"/>
            <a:r>
              <a:rPr lang="en-US" dirty="0" smtClean="0"/>
              <a:t>The user will see the following ICONS in the upper right on the Home Page of EASE.</a:t>
            </a:r>
          </a:p>
          <a:p>
            <a:pPr eaLnBrk="1" hangingPunct="1"/>
            <a:endParaRPr lang="en-US" dirty="0" smtClean="0"/>
          </a:p>
          <a:p>
            <a:pPr eaLnBrk="1" hangingPunct="1"/>
            <a:endParaRPr lang="en-US" dirty="0" smtClean="0"/>
          </a:p>
          <a:p>
            <a:pPr eaLnBrk="1" hangingPunct="1">
              <a:buFontTx/>
              <a:buNone/>
            </a:pPr>
            <a:endParaRPr lang="en-US" dirty="0" smtClean="0"/>
          </a:p>
          <a:p>
            <a:pPr eaLnBrk="1" hangingPunct="1">
              <a:buFontTx/>
              <a:buNone/>
            </a:pPr>
            <a:endParaRPr lang="en-US" dirty="0" smtClean="0"/>
          </a:p>
          <a:p>
            <a:pPr eaLnBrk="1" hangingPunct="1"/>
            <a:endParaRPr lang="en-US" dirty="0" smtClean="0"/>
          </a:p>
          <a:p>
            <a:pPr lvl="1">
              <a:buFontTx/>
              <a:buNone/>
            </a:pPr>
            <a:endParaRPr lang="en-US" dirty="0" smtClean="0"/>
          </a:p>
          <a:p>
            <a:pPr lvl="1">
              <a:buFontTx/>
              <a:buNone/>
            </a:pPr>
            <a:endParaRPr lang="en-US" dirty="0" smtClean="0"/>
          </a:p>
          <a:p>
            <a:pPr>
              <a:buFontTx/>
              <a:buNone/>
            </a:pPr>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buFontTx/>
              <a:buNone/>
            </a:pPr>
            <a:endParaRPr lang="en-US" dirty="0" smtClean="0"/>
          </a:p>
          <a:p>
            <a:pPr eaLnBrk="1" hangingPunct="1">
              <a:buFontTx/>
              <a:buNone/>
            </a:pPr>
            <a:endParaRPr lang="en-US" dirty="0" smtClean="0"/>
          </a:p>
          <a:p>
            <a:pPr eaLnBrk="1" hangingPunct="1"/>
            <a:endParaRPr lang="en-US" dirty="0" smtClean="0"/>
          </a:p>
        </p:txBody>
      </p:sp>
      <p:pic>
        <p:nvPicPr>
          <p:cNvPr id="12293" name="Picture 10"/>
          <p:cNvPicPr>
            <a:picLocks noChangeAspect="1" noChangeArrowheads="1"/>
          </p:cNvPicPr>
          <p:nvPr/>
        </p:nvPicPr>
        <p:blipFill>
          <a:blip r:embed="rId3" cstate="print"/>
          <a:srcRect/>
          <a:stretch>
            <a:fillRect/>
          </a:stretch>
        </p:blipFill>
        <p:spPr bwMode="auto">
          <a:xfrm>
            <a:off x="1447800" y="2362200"/>
            <a:ext cx="5975350" cy="3567113"/>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a:spLocks noGrp="1"/>
          </p:cNvSpPr>
          <p:nvPr>
            <p:ph type="sldNum" sz="quarter" idx="11"/>
          </p:nvPr>
        </p:nvSpPr>
        <p:spPr>
          <a:noFill/>
        </p:spPr>
        <p:txBody>
          <a:bodyPr/>
          <a:lstStyle/>
          <a:p>
            <a:fld id="{9AC3C9D8-4194-405E-A7B1-32006CB3DA7A}" type="slidenum">
              <a:rPr lang="en-US" smtClean="0"/>
              <a:pPr/>
              <a:t>11</a:t>
            </a:fld>
            <a:endParaRPr lang="en-US" dirty="0" smtClean="0"/>
          </a:p>
        </p:txBody>
      </p:sp>
      <p:sp>
        <p:nvSpPr>
          <p:cNvPr id="13315" name="Rectangle 2"/>
          <p:cNvSpPr>
            <a:spLocks noGrp="1" noChangeArrowheads="1"/>
          </p:cNvSpPr>
          <p:nvPr>
            <p:ph type="title"/>
          </p:nvPr>
        </p:nvSpPr>
        <p:spPr/>
        <p:txBody>
          <a:bodyPr/>
          <a:lstStyle/>
          <a:p>
            <a:pPr eaLnBrk="1" hangingPunct="1"/>
            <a:r>
              <a:rPr lang="en-US" dirty="0" smtClean="0"/>
              <a:t>EASE Virtual Front Office VFO ASR ICONS</a:t>
            </a:r>
          </a:p>
        </p:txBody>
      </p:sp>
      <p:sp>
        <p:nvSpPr>
          <p:cNvPr id="13316" name="Rectangle 3"/>
          <p:cNvSpPr>
            <a:spLocks noGrp="1" noChangeArrowheads="1"/>
          </p:cNvSpPr>
          <p:nvPr>
            <p:ph type="body" idx="1"/>
          </p:nvPr>
        </p:nvSpPr>
        <p:spPr>
          <a:xfrm>
            <a:off x="381000" y="1447800"/>
            <a:ext cx="8153400" cy="3963988"/>
          </a:xfrm>
        </p:spPr>
        <p:txBody>
          <a:bodyPr/>
          <a:lstStyle/>
          <a:p>
            <a:pPr eaLnBrk="1" hangingPunct="1">
              <a:buFontTx/>
              <a:buNone/>
            </a:pPr>
            <a:endParaRPr lang="en-US" dirty="0" smtClean="0"/>
          </a:p>
          <a:p>
            <a:pPr eaLnBrk="1" hangingPunct="1">
              <a:buFontTx/>
              <a:buNone/>
            </a:pPr>
            <a:r>
              <a:rPr lang="en-US" dirty="0" smtClean="0"/>
              <a:t>Status ICONS may </a:t>
            </a:r>
          </a:p>
          <a:p>
            <a:pPr eaLnBrk="1" hangingPunct="1">
              <a:buFontTx/>
              <a:buNone/>
            </a:pPr>
            <a:r>
              <a:rPr lang="en-US" dirty="0" smtClean="0"/>
              <a:t>display to the left of the</a:t>
            </a:r>
          </a:p>
          <a:p>
            <a:pPr eaLnBrk="1" hangingPunct="1">
              <a:buFontTx/>
              <a:buNone/>
            </a:pPr>
            <a:r>
              <a:rPr lang="en-US" dirty="0" smtClean="0"/>
              <a:t> Receiver Code column</a:t>
            </a:r>
          </a:p>
          <a:p>
            <a:pPr eaLnBrk="1" hangingPunct="1">
              <a:buFontTx/>
              <a:buNone/>
            </a:pPr>
            <a:r>
              <a:rPr lang="en-US" dirty="0" smtClean="0"/>
              <a:t> on the Order List.  </a:t>
            </a:r>
          </a:p>
          <a:p>
            <a:pPr eaLnBrk="1" hangingPunct="1">
              <a:buFontTx/>
              <a:buNone/>
            </a:pPr>
            <a:r>
              <a:rPr lang="en-US" dirty="0" smtClean="0"/>
              <a:t>These will assist with </a:t>
            </a:r>
          </a:p>
          <a:p>
            <a:pPr eaLnBrk="1" hangingPunct="1">
              <a:buFontTx/>
              <a:buNone/>
            </a:pPr>
            <a:r>
              <a:rPr lang="en-US" dirty="0" smtClean="0"/>
              <a:t>identifying the current </a:t>
            </a:r>
          </a:p>
          <a:p>
            <a:pPr eaLnBrk="1" hangingPunct="1">
              <a:buFontTx/>
              <a:buNone/>
            </a:pPr>
            <a:r>
              <a:rPr lang="en-US" dirty="0" smtClean="0"/>
              <a:t>status of orders.</a:t>
            </a:r>
          </a:p>
          <a:p>
            <a:pPr eaLnBrk="1" hangingPunct="1">
              <a:buFontTx/>
              <a:buNone/>
            </a:pPr>
            <a:r>
              <a:rPr lang="en-US" dirty="0" smtClean="0"/>
              <a:t> </a:t>
            </a:r>
          </a:p>
          <a:p>
            <a:pPr eaLnBrk="1" hangingPunct="1"/>
            <a:endParaRPr lang="en-US" dirty="0" smtClean="0"/>
          </a:p>
          <a:p>
            <a:pPr eaLnBrk="1" hangingPunct="1"/>
            <a:endParaRPr lang="en-US" dirty="0" smtClean="0"/>
          </a:p>
          <a:p>
            <a:pPr eaLnBrk="1" hangingPunct="1">
              <a:buFontTx/>
              <a:buNone/>
            </a:pPr>
            <a:endParaRPr lang="en-US" dirty="0" smtClean="0"/>
          </a:p>
          <a:p>
            <a:pPr eaLnBrk="1" hangingPunct="1">
              <a:buFontTx/>
              <a:buNone/>
            </a:pPr>
            <a:endParaRPr lang="en-US" dirty="0" smtClean="0"/>
          </a:p>
          <a:p>
            <a:pPr eaLnBrk="1" hangingPunct="1"/>
            <a:endParaRPr lang="en-US" dirty="0" smtClean="0"/>
          </a:p>
          <a:p>
            <a:pPr lvl="1">
              <a:buFontTx/>
              <a:buNone/>
            </a:pPr>
            <a:endParaRPr lang="en-US" dirty="0" smtClean="0"/>
          </a:p>
          <a:p>
            <a:pPr lvl="1">
              <a:buFontTx/>
              <a:buNone/>
            </a:pPr>
            <a:endParaRPr lang="en-US" dirty="0" smtClean="0"/>
          </a:p>
          <a:p>
            <a:pPr>
              <a:buFontTx/>
              <a:buNone/>
            </a:pPr>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buFontTx/>
              <a:buNone/>
            </a:pPr>
            <a:endParaRPr lang="en-US" dirty="0" smtClean="0"/>
          </a:p>
          <a:p>
            <a:pPr eaLnBrk="1" hangingPunct="1">
              <a:buFontTx/>
              <a:buNone/>
            </a:pPr>
            <a:endParaRPr lang="en-US" dirty="0" smtClean="0"/>
          </a:p>
          <a:p>
            <a:pPr eaLnBrk="1" hangingPunct="1"/>
            <a:endParaRPr lang="en-US" dirty="0" smtClean="0"/>
          </a:p>
        </p:txBody>
      </p:sp>
      <p:pic>
        <p:nvPicPr>
          <p:cNvPr id="13317" name="Picture 2"/>
          <p:cNvPicPr>
            <a:picLocks noChangeAspect="1" noChangeArrowheads="1"/>
          </p:cNvPicPr>
          <p:nvPr/>
        </p:nvPicPr>
        <p:blipFill>
          <a:blip r:embed="rId3" cstate="print"/>
          <a:srcRect/>
          <a:stretch>
            <a:fillRect/>
          </a:stretch>
        </p:blipFill>
        <p:spPr bwMode="auto">
          <a:xfrm>
            <a:off x="3581400" y="1371600"/>
            <a:ext cx="5364163" cy="442753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11"/>
          </p:nvPr>
        </p:nvSpPr>
        <p:spPr>
          <a:noFill/>
        </p:spPr>
        <p:txBody>
          <a:bodyPr/>
          <a:lstStyle/>
          <a:p>
            <a:fld id="{B2540B7E-0FC5-4587-A950-CEA5BCD19CEF}" type="slidenum">
              <a:rPr lang="en-US" smtClean="0"/>
              <a:pPr/>
              <a:t>12</a:t>
            </a:fld>
            <a:endParaRPr lang="en-US" dirty="0" smtClean="0"/>
          </a:p>
        </p:txBody>
      </p:sp>
      <p:sp>
        <p:nvSpPr>
          <p:cNvPr id="14339" name="Rectangle 2"/>
          <p:cNvSpPr>
            <a:spLocks noGrp="1" noChangeArrowheads="1"/>
          </p:cNvSpPr>
          <p:nvPr>
            <p:ph type="title"/>
          </p:nvPr>
        </p:nvSpPr>
        <p:spPr/>
        <p:txBody>
          <a:bodyPr/>
          <a:lstStyle/>
          <a:p>
            <a:pPr eaLnBrk="1" hangingPunct="1"/>
            <a:r>
              <a:rPr lang="en-US" dirty="0" smtClean="0"/>
              <a:t>EASE Virtual Front Office VFO ASR ICONS</a:t>
            </a:r>
          </a:p>
        </p:txBody>
      </p:sp>
      <p:sp>
        <p:nvSpPr>
          <p:cNvPr id="14340" name="Rectangle 3"/>
          <p:cNvSpPr>
            <a:spLocks noGrp="1" noChangeArrowheads="1"/>
          </p:cNvSpPr>
          <p:nvPr>
            <p:ph type="body" idx="1"/>
          </p:nvPr>
        </p:nvSpPr>
        <p:spPr>
          <a:xfrm>
            <a:off x="381000" y="1447800"/>
            <a:ext cx="8153400" cy="3963988"/>
          </a:xfrm>
        </p:spPr>
        <p:txBody>
          <a:bodyPr/>
          <a:lstStyle/>
          <a:p>
            <a:pPr eaLnBrk="1" hangingPunct="1">
              <a:buFontTx/>
              <a:buNone/>
            </a:pPr>
            <a:r>
              <a:rPr lang="en-US" dirty="0" smtClean="0"/>
              <a:t>ICONS across the top of the </a:t>
            </a:r>
          </a:p>
          <a:p>
            <a:pPr eaLnBrk="1" hangingPunct="1">
              <a:buFontTx/>
              <a:buNone/>
            </a:pPr>
            <a:r>
              <a:rPr lang="en-US" dirty="0" smtClean="0"/>
              <a:t>Menu bar of the order will </a:t>
            </a:r>
          </a:p>
          <a:p>
            <a:pPr eaLnBrk="1" hangingPunct="1">
              <a:buFontTx/>
              <a:buNone/>
            </a:pPr>
            <a:r>
              <a:rPr lang="en-US" dirty="0" smtClean="0"/>
              <a:t>provide assistance in saving, </a:t>
            </a:r>
          </a:p>
          <a:p>
            <a:pPr eaLnBrk="1" hangingPunct="1">
              <a:buFontTx/>
              <a:buNone/>
            </a:pPr>
            <a:r>
              <a:rPr lang="en-US" dirty="0" smtClean="0"/>
              <a:t>validating, submitting, etc. an </a:t>
            </a:r>
          </a:p>
          <a:p>
            <a:pPr eaLnBrk="1" hangingPunct="1">
              <a:buFontTx/>
              <a:buNone/>
            </a:pPr>
            <a:r>
              <a:rPr lang="en-US" dirty="0" smtClean="0"/>
              <a:t>Order.</a:t>
            </a:r>
          </a:p>
        </p:txBody>
      </p:sp>
      <p:pic>
        <p:nvPicPr>
          <p:cNvPr id="14341" name="Picture 2"/>
          <p:cNvPicPr>
            <a:picLocks noChangeAspect="1" noChangeArrowheads="1"/>
          </p:cNvPicPr>
          <p:nvPr/>
        </p:nvPicPr>
        <p:blipFill>
          <a:blip r:embed="rId3" cstate="print"/>
          <a:srcRect/>
          <a:stretch>
            <a:fillRect/>
          </a:stretch>
        </p:blipFill>
        <p:spPr bwMode="auto">
          <a:xfrm>
            <a:off x="4419600" y="1676400"/>
            <a:ext cx="3878263"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347663" y="914400"/>
            <a:ext cx="8172450" cy="3505200"/>
          </a:xfrm>
        </p:spPr>
        <p:txBody>
          <a:bodyPr/>
          <a:lstStyle/>
          <a:p>
            <a:pPr algn="ctr" eaLnBrk="1" hangingPunct="1"/>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dirty="0" smtClean="0"/>
              <a:t>For additional EASE support:</a:t>
            </a:r>
            <a:br>
              <a:rPr lang="en-US" dirty="0" smtClean="0"/>
            </a:br>
            <a:r>
              <a:rPr lang="en-US" dirty="0" smtClean="0"/>
              <a:t/>
            </a:r>
            <a:br>
              <a:rPr lang="en-US" dirty="0" smtClean="0"/>
            </a:br>
            <a:r>
              <a:rPr lang="en-US" dirty="0" smtClean="0"/>
              <a:t>EASE APT Help Desk: 913.353.7439</a:t>
            </a:r>
            <a:br>
              <a:rPr lang="en-US" dirty="0" smtClean="0"/>
            </a:br>
            <a:r>
              <a:rPr lang="en-US" dirty="0" smtClean="0"/>
              <a:t/>
            </a:r>
            <a:br>
              <a:rPr lang="en-US" dirty="0" smtClean="0"/>
            </a:br>
            <a:r>
              <a:rPr lang="en-US" dirty="0" smtClean="0"/>
              <a:t>ASR Inquiries:  helpdesk.ease@CenturyLink.com</a:t>
            </a:r>
            <a:br>
              <a:rPr lang="en-US" dirty="0" smtClean="0"/>
            </a:br>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55C3FAAB-EF4F-4E84-8A3B-60EBCE7DF261}" type="slidenum">
              <a:rPr lang="en-US" smtClean="0"/>
              <a:pPr/>
              <a:t>2</a:t>
            </a:fld>
            <a:endParaRPr lang="en-US" dirty="0" smtClean="0"/>
          </a:p>
        </p:txBody>
      </p:sp>
      <p:sp>
        <p:nvSpPr>
          <p:cNvPr id="4099" name="Rectangle 2"/>
          <p:cNvSpPr>
            <a:spLocks noGrp="1" noChangeArrowheads="1"/>
          </p:cNvSpPr>
          <p:nvPr>
            <p:ph type="title"/>
          </p:nvPr>
        </p:nvSpPr>
        <p:spPr/>
        <p:txBody>
          <a:bodyPr/>
          <a:lstStyle/>
          <a:p>
            <a:pPr eaLnBrk="1" hangingPunct="1"/>
            <a:r>
              <a:rPr lang="en-US" dirty="0" smtClean="0"/>
              <a:t>EASE Virtual Front Office (VFO)</a:t>
            </a:r>
          </a:p>
        </p:txBody>
      </p:sp>
      <p:sp>
        <p:nvSpPr>
          <p:cNvPr id="4100" name="Rectangle 3"/>
          <p:cNvSpPr>
            <a:spLocks noGrp="1" noChangeArrowheads="1"/>
          </p:cNvSpPr>
          <p:nvPr>
            <p:ph type="body" idx="1"/>
          </p:nvPr>
        </p:nvSpPr>
        <p:spPr/>
        <p:txBody>
          <a:bodyPr/>
          <a:lstStyle/>
          <a:p>
            <a:pPr eaLnBrk="1" hangingPunct="1">
              <a:buFontTx/>
              <a:buNone/>
              <a:defRPr/>
            </a:pPr>
            <a:r>
              <a:rPr lang="en-US" sz="2000" dirty="0" smtClean="0"/>
              <a:t>What is EASE?</a:t>
            </a:r>
          </a:p>
          <a:p>
            <a:pPr eaLnBrk="1" hangingPunct="1">
              <a:buFontTx/>
              <a:buNone/>
              <a:defRPr/>
            </a:pPr>
            <a:endParaRPr lang="en-US" sz="2000" dirty="0" smtClean="0"/>
          </a:p>
          <a:p>
            <a:pPr lvl="2">
              <a:defRPr/>
            </a:pPr>
            <a:r>
              <a:rPr lang="en-US" sz="2000" dirty="0" smtClean="0">
                <a:ea typeface="+mn-ea"/>
                <a:cs typeface="+mn-cs"/>
              </a:rPr>
              <a:t>Electronic Administration &amp; Service Order Exchange (EASE VFO) is used for order initiation, submission, and tracking. It is a Web-based application that is used to enhance the overall process of ordering Wholesale services from CenturyLink.</a:t>
            </a:r>
          </a:p>
          <a:p>
            <a:pPr lvl="2">
              <a:buFontTx/>
              <a:buNone/>
              <a:defRPr/>
            </a:pPr>
            <a:endParaRPr lang="en-US" sz="2000" dirty="0" smtClean="0">
              <a:ea typeface="+mn-ea"/>
              <a:cs typeface="+mn-cs"/>
            </a:endParaRPr>
          </a:p>
          <a:p>
            <a:pPr lvl="2">
              <a:defRPr/>
            </a:pPr>
            <a:r>
              <a:rPr lang="en-US" sz="2000" dirty="0" smtClean="0">
                <a:ea typeface="+mn-ea"/>
                <a:cs typeface="+mn-cs"/>
              </a:rPr>
              <a:t>EASE is the order entry application that is used by CenturyLink Wholesale customers to initiate, submit and track Access Service Requests (ASRs) for Switched Access, Special Access, CLEC Interconnection, and Wireless Interconnection services.</a:t>
            </a:r>
          </a:p>
          <a:p>
            <a:pPr lvl="2" eaLnBrk="1" hangingPunct="1">
              <a:defRPr/>
            </a:pPr>
            <a:endParaRPr lang="en-US" sz="16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11"/>
          </p:nvPr>
        </p:nvSpPr>
        <p:spPr>
          <a:noFill/>
        </p:spPr>
        <p:txBody>
          <a:bodyPr/>
          <a:lstStyle/>
          <a:p>
            <a:fld id="{DCDA4EF4-68DA-4CB9-9CC1-0BC377D6E089}" type="slidenum">
              <a:rPr lang="en-US" smtClean="0"/>
              <a:pPr/>
              <a:t>3</a:t>
            </a:fld>
            <a:endParaRPr lang="en-US" dirty="0" smtClean="0"/>
          </a:p>
        </p:txBody>
      </p:sp>
      <p:sp>
        <p:nvSpPr>
          <p:cNvPr id="5123" name="Rectangle 2"/>
          <p:cNvSpPr>
            <a:spLocks noGrp="1" noChangeArrowheads="1"/>
          </p:cNvSpPr>
          <p:nvPr>
            <p:ph type="title"/>
          </p:nvPr>
        </p:nvSpPr>
        <p:spPr/>
        <p:txBody>
          <a:bodyPr/>
          <a:lstStyle/>
          <a:p>
            <a:pPr eaLnBrk="1" hangingPunct="1"/>
            <a:r>
              <a:rPr lang="en-US" dirty="0" smtClean="0"/>
              <a:t>EASE Virtual Front Office Home</a:t>
            </a:r>
          </a:p>
        </p:txBody>
      </p:sp>
      <p:sp>
        <p:nvSpPr>
          <p:cNvPr id="5124" name="Rectangle 3"/>
          <p:cNvSpPr>
            <a:spLocks noGrp="1" noChangeArrowheads="1"/>
          </p:cNvSpPr>
          <p:nvPr>
            <p:ph type="body" idx="1"/>
          </p:nvPr>
        </p:nvSpPr>
        <p:spPr/>
        <p:txBody>
          <a:bodyPr/>
          <a:lstStyle/>
          <a:p>
            <a:pPr eaLnBrk="1" hangingPunct="1"/>
            <a:r>
              <a:rPr lang="en-US" dirty="0" smtClean="0"/>
              <a:t>The Home page of EASE provides access to VFO, Guides, Schedules, and Contacts.  It also provides a link to the Address Validation Utility Tool.</a:t>
            </a:r>
          </a:p>
          <a:p>
            <a:pPr eaLnBrk="1" hangingPunct="1">
              <a:buFontTx/>
              <a:buNone/>
            </a:pPr>
            <a:endParaRPr lang="en-US" dirty="0" smtClean="0"/>
          </a:p>
          <a:p>
            <a:pPr eaLnBrk="1" hangingPunct="1"/>
            <a:endParaRPr lang="en-US" dirty="0" smtClean="0"/>
          </a:p>
        </p:txBody>
      </p:sp>
      <p:pic>
        <p:nvPicPr>
          <p:cNvPr id="5125" name="Picture 5"/>
          <p:cNvPicPr>
            <a:picLocks noChangeAspect="1" noChangeArrowheads="1"/>
          </p:cNvPicPr>
          <p:nvPr/>
        </p:nvPicPr>
        <p:blipFill>
          <a:blip r:embed="rId3" cstate="print"/>
          <a:srcRect/>
          <a:stretch>
            <a:fillRect/>
          </a:stretch>
        </p:blipFill>
        <p:spPr bwMode="auto">
          <a:xfrm>
            <a:off x="1676400" y="2819400"/>
            <a:ext cx="5337175" cy="318293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11"/>
          </p:nvPr>
        </p:nvSpPr>
        <p:spPr>
          <a:noFill/>
        </p:spPr>
        <p:txBody>
          <a:bodyPr/>
          <a:lstStyle/>
          <a:p>
            <a:fld id="{8EA18A72-E023-479F-87D0-02F3EEDC2C98}" type="slidenum">
              <a:rPr lang="en-US" smtClean="0"/>
              <a:pPr/>
              <a:t>4</a:t>
            </a:fld>
            <a:endParaRPr lang="en-US" dirty="0" smtClean="0"/>
          </a:p>
        </p:txBody>
      </p:sp>
      <p:sp>
        <p:nvSpPr>
          <p:cNvPr id="6147" name="Rectangle 2"/>
          <p:cNvSpPr>
            <a:spLocks noGrp="1" noChangeArrowheads="1"/>
          </p:cNvSpPr>
          <p:nvPr>
            <p:ph type="title"/>
          </p:nvPr>
        </p:nvSpPr>
        <p:spPr/>
        <p:txBody>
          <a:bodyPr/>
          <a:lstStyle/>
          <a:p>
            <a:pPr eaLnBrk="1" hangingPunct="1"/>
            <a:r>
              <a:rPr lang="en-US" dirty="0" smtClean="0"/>
              <a:t>EASE Virtual Front Office Address Validation Utility</a:t>
            </a:r>
          </a:p>
        </p:txBody>
      </p:sp>
      <p:sp>
        <p:nvSpPr>
          <p:cNvPr id="6148" name="Rectangle 3"/>
          <p:cNvSpPr>
            <a:spLocks noGrp="1" noChangeArrowheads="1"/>
          </p:cNvSpPr>
          <p:nvPr>
            <p:ph type="body" idx="1"/>
          </p:nvPr>
        </p:nvSpPr>
        <p:spPr/>
        <p:txBody>
          <a:bodyPr/>
          <a:lstStyle/>
          <a:p>
            <a:pPr eaLnBrk="1" hangingPunct="1"/>
            <a:endParaRPr lang="en-US" dirty="0" smtClean="0"/>
          </a:p>
          <a:p>
            <a:pPr eaLnBrk="1" hangingPunct="1"/>
            <a:r>
              <a:rPr lang="en-US" dirty="0" smtClean="0"/>
              <a:t>Selecting the Address </a:t>
            </a:r>
          </a:p>
          <a:p>
            <a:pPr eaLnBrk="1" hangingPunct="1">
              <a:buFontTx/>
              <a:buNone/>
            </a:pPr>
            <a:r>
              <a:rPr lang="en-US" dirty="0" smtClean="0"/>
              <a:t>Validation Utility link on the </a:t>
            </a:r>
          </a:p>
          <a:p>
            <a:pPr eaLnBrk="1" hangingPunct="1">
              <a:buFontTx/>
              <a:buNone/>
            </a:pPr>
            <a:r>
              <a:rPr lang="en-US" dirty="0" smtClean="0"/>
              <a:t>Home page redirects the </a:t>
            </a:r>
          </a:p>
          <a:p>
            <a:pPr eaLnBrk="1" hangingPunct="1">
              <a:buFontTx/>
              <a:buNone/>
            </a:pPr>
            <a:r>
              <a:rPr lang="en-US" dirty="0" smtClean="0"/>
              <a:t>user to the Wholesale </a:t>
            </a:r>
          </a:p>
          <a:p>
            <a:pPr eaLnBrk="1" hangingPunct="1">
              <a:buFontTx/>
              <a:buNone/>
            </a:pPr>
            <a:r>
              <a:rPr lang="en-US" dirty="0" smtClean="0"/>
              <a:t>Address Validation Tool. </a:t>
            </a:r>
          </a:p>
          <a:p>
            <a:pPr eaLnBrk="1" hangingPunct="1">
              <a:buFontTx/>
              <a:buNone/>
            </a:pPr>
            <a:r>
              <a:rPr lang="en-US" dirty="0" smtClean="0"/>
              <a:t>This is a useful tool to use </a:t>
            </a:r>
          </a:p>
          <a:p>
            <a:pPr eaLnBrk="1" hangingPunct="1">
              <a:buFontTx/>
              <a:buNone/>
            </a:pPr>
            <a:r>
              <a:rPr lang="en-US" dirty="0" smtClean="0"/>
              <a:t>prior to submitting an ASR </a:t>
            </a:r>
          </a:p>
          <a:p>
            <a:pPr eaLnBrk="1" hangingPunct="1">
              <a:buFontTx/>
              <a:buNone/>
            </a:pPr>
            <a:r>
              <a:rPr lang="en-US" dirty="0" smtClean="0"/>
              <a:t>to CenturyLink to validate</a:t>
            </a:r>
          </a:p>
          <a:p>
            <a:pPr eaLnBrk="1" hangingPunct="1">
              <a:buFontTx/>
              <a:buNone/>
            </a:pPr>
            <a:r>
              <a:rPr lang="en-US" dirty="0" smtClean="0"/>
              <a:t>an address.</a:t>
            </a:r>
          </a:p>
          <a:p>
            <a:pPr eaLnBrk="1" hangingPunct="1"/>
            <a:endParaRPr lang="en-US" dirty="0" smtClean="0"/>
          </a:p>
          <a:p>
            <a:pPr eaLnBrk="1" hangingPunct="1">
              <a:buFontTx/>
              <a:buNone/>
            </a:pPr>
            <a:endParaRPr lang="en-US" dirty="0" smtClean="0"/>
          </a:p>
          <a:p>
            <a:pPr eaLnBrk="1" hangingPunct="1">
              <a:buFontTx/>
              <a:buNone/>
            </a:pPr>
            <a:endParaRPr lang="en-US" dirty="0" smtClean="0"/>
          </a:p>
          <a:p>
            <a:pPr eaLnBrk="1" hangingPunct="1"/>
            <a:endParaRPr lang="en-US" dirty="0" smtClean="0"/>
          </a:p>
        </p:txBody>
      </p:sp>
      <p:pic>
        <p:nvPicPr>
          <p:cNvPr id="6149" name="Picture 2"/>
          <p:cNvPicPr>
            <a:picLocks noChangeAspect="1" noChangeArrowheads="1"/>
          </p:cNvPicPr>
          <p:nvPr/>
        </p:nvPicPr>
        <p:blipFill>
          <a:blip r:embed="rId3" cstate="print"/>
          <a:srcRect/>
          <a:stretch>
            <a:fillRect/>
          </a:stretch>
        </p:blipFill>
        <p:spPr bwMode="auto">
          <a:xfrm>
            <a:off x="3962400" y="1676400"/>
            <a:ext cx="4862513" cy="3948113"/>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11"/>
          </p:nvPr>
        </p:nvSpPr>
        <p:spPr>
          <a:noFill/>
        </p:spPr>
        <p:txBody>
          <a:bodyPr/>
          <a:lstStyle/>
          <a:p>
            <a:fld id="{E36D0293-C000-46EB-B1EB-9569295C62AB}" type="slidenum">
              <a:rPr lang="en-US" smtClean="0"/>
              <a:pPr/>
              <a:t>5</a:t>
            </a:fld>
            <a:endParaRPr lang="en-US" dirty="0" smtClean="0"/>
          </a:p>
        </p:txBody>
      </p:sp>
      <p:sp>
        <p:nvSpPr>
          <p:cNvPr id="7171" name="Rectangle 2"/>
          <p:cNvSpPr>
            <a:spLocks noGrp="1" noChangeArrowheads="1"/>
          </p:cNvSpPr>
          <p:nvPr>
            <p:ph type="title"/>
          </p:nvPr>
        </p:nvSpPr>
        <p:spPr/>
        <p:txBody>
          <a:bodyPr/>
          <a:lstStyle/>
          <a:p>
            <a:pPr eaLnBrk="1" hangingPunct="1"/>
            <a:r>
              <a:rPr lang="en-US" dirty="0" smtClean="0"/>
              <a:t>EASE Virtual Front Office VFO ASR</a:t>
            </a:r>
          </a:p>
        </p:txBody>
      </p:sp>
      <p:sp>
        <p:nvSpPr>
          <p:cNvPr id="7172" name="Rectangle 3"/>
          <p:cNvSpPr>
            <a:spLocks noGrp="1" noChangeArrowheads="1"/>
          </p:cNvSpPr>
          <p:nvPr>
            <p:ph type="body" idx="1"/>
          </p:nvPr>
        </p:nvSpPr>
        <p:spPr>
          <a:xfrm>
            <a:off x="381000" y="1447800"/>
            <a:ext cx="8153400" cy="3963988"/>
          </a:xfrm>
        </p:spPr>
        <p:txBody>
          <a:bodyPr/>
          <a:lstStyle/>
          <a:p>
            <a:pPr eaLnBrk="1" hangingPunct="1"/>
            <a:r>
              <a:rPr lang="en-US" dirty="0" smtClean="0"/>
              <a:t>VFO ASR Tab provides access to the Virtual Front Office to submit ASRs as well as providing access to the Reference Table Maintenance Tool</a:t>
            </a:r>
          </a:p>
          <a:p>
            <a:pPr eaLnBrk="1" hangingPunct="1"/>
            <a:endParaRPr lang="en-US" dirty="0" smtClean="0"/>
          </a:p>
          <a:p>
            <a:pPr eaLnBrk="1" hangingPunct="1"/>
            <a:endParaRPr lang="en-US" dirty="0" smtClean="0"/>
          </a:p>
          <a:p>
            <a:pPr eaLnBrk="1" hangingPunct="1">
              <a:buFontTx/>
              <a:buNone/>
            </a:pPr>
            <a:endParaRPr lang="en-US" dirty="0" smtClean="0"/>
          </a:p>
          <a:p>
            <a:pPr eaLnBrk="1" hangingPunct="1"/>
            <a:endParaRPr lang="en-US" dirty="0" smtClean="0"/>
          </a:p>
          <a:p>
            <a:pPr eaLnBrk="1" hangingPunct="1"/>
            <a:endParaRPr lang="en-US" dirty="0" smtClean="0"/>
          </a:p>
          <a:p>
            <a:pPr lvl="1"/>
            <a:endParaRPr lang="en-US" dirty="0" smtClean="0"/>
          </a:p>
          <a:p>
            <a:pPr lvl="1"/>
            <a:endParaRPr lang="en-US" dirty="0" smtClean="0"/>
          </a:p>
          <a:p>
            <a:pPr>
              <a:buFontTx/>
              <a:buNone/>
            </a:pPr>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buFontTx/>
              <a:buNone/>
            </a:pPr>
            <a:endParaRPr lang="en-US" dirty="0" smtClean="0"/>
          </a:p>
          <a:p>
            <a:pPr eaLnBrk="1" hangingPunct="1">
              <a:buFontTx/>
              <a:buNone/>
            </a:pPr>
            <a:endParaRPr lang="en-US" dirty="0" smtClean="0"/>
          </a:p>
          <a:p>
            <a:pPr eaLnBrk="1" hangingPunct="1"/>
            <a:endParaRPr lang="en-US" dirty="0" smtClean="0"/>
          </a:p>
        </p:txBody>
      </p:sp>
      <p:pic>
        <p:nvPicPr>
          <p:cNvPr id="7173" name="Picture 2"/>
          <p:cNvPicPr>
            <a:picLocks noChangeAspect="1" noChangeArrowheads="1"/>
          </p:cNvPicPr>
          <p:nvPr/>
        </p:nvPicPr>
        <p:blipFill>
          <a:blip r:embed="rId3" cstate="print"/>
          <a:srcRect/>
          <a:stretch>
            <a:fillRect/>
          </a:stretch>
        </p:blipFill>
        <p:spPr bwMode="auto">
          <a:xfrm>
            <a:off x="1524000" y="2590800"/>
            <a:ext cx="5626100" cy="334803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a:spLocks noGrp="1"/>
          </p:cNvSpPr>
          <p:nvPr>
            <p:ph type="sldNum" sz="quarter" idx="11"/>
          </p:nvPr>
        </p:nvSpPr>
        <p:spPr>
          <a:noFill/>
        </p:spPr>
        <p:txBody>
          <a:bodyPr/>
          <a:lstStyle/>
          <a:p>
            <a:fld id="{9D4404DA-012F-4D8F-B75D-CFF55CD3738F}" type="slidenum">
              <a:rPr lang="en-US" smtClean="0"/>
              <a:pPr/>
              <a:t>6</a:t>
            </a:fld>
            <a:endParaRPr lang="en-US" dirty="0" smtClean="0"/>
          </a:p>
        </p:txBody>
      </p:sp>
      <p:sp>
        <p:nvSpPr>
          <p:cNvPr id="8195" name="Rectangle 2"/>
          <p:cNvSpPr>
            <a:spLocks noGrp="1" noChangeArrowheads="1"/>
          </p:cNvSpPr>
          <p:nvPr>
            <p:ph type="title"/>
          </p:nvPr>
        </p:nvSpPr>
        <p:spPr/>
        <p:txBody>
          <a:bodyPr/>
          <a:lstStyle/>
          <a:p>
            <a:pPr eaLnBrk="1" hangingPunct="1"/>
            <a:r>
              <a:rPr lang="en-US" dirty="0" smtClean="0"/>
              <a:t>EASE Virtual Front Office Guide</a:t>
            </a:r>
          </a:p>
        </p:txBody>
      </p:sp>
      <p:sp>
        <p:nvSpPr>
          <p:cNvPr id="8196" name="Rectangle 3"/>
          <p:cNvSpPr>
            <a:spLocks noGrp="1" noChangeArrowheads="1"/>
          </p:cNvSpPr>
          <p:nvPr>
            <p:ph type="body" idx="1"/>
          </p:nvPr>
        </p:nvSpPr>
        <p:spPr/>
        <p:txBody>
          <a:bodyPr/>
          <a:lstStyle/>
          <a:p>
            <a:pPr eaLnBrk="1" hangingPunct="1"/>
            <a:r>
              <a:rPr lang="en-US" dirty="0" smtClean="0"/>
              <a:t>The Guide Tab presents links to Business Rules, Job Aides, and other documentation.</a:t>
            </a:r>
          </a:p>
          <a:p>
            <a:pPr eaLnBrk="1" hangingPunct="1"/>
            <a:endParaRPr lang="en-US" dirty="0" smtClean="0"/>
          </a:p>
          <a:p>
            <a:pPr eaLnBrk="1" hangingPunct="1"/>
            <a:endParaRPr lang="en-US" dirty="0" smtClean="0"/>
          </a:p>
          <a:p>
            <a:pPr eaLnBrk="1" hangingPunct="1"/>
            <a:endParaRPr lang="en-US" dirty="0" smtClean="0"/>
          </a:p>
          <a:p>
            <a:pPr eaLnBrk="1" hangingPunct="1">
              <a:buFontTx/>
              <a:buNone/>
            </a:pPr>
            <a:endParaRPr lang="en-US" dirty="0" smtClean="0"/>
          </a:p>
          <a:p>
            <a:pPr eaLnBrk="1" hangingPunct="1">
              <a:buFontTx/>
              <a:buNone/>
            </a:pPr>
            <a:endParaRPr lang="en-US" dirty="0" smtClean="0"/>
          </a:p>
          <a:p>
            <a:pPr eaLnBrk="1" hangingPunct="1"/>
            <a:endParaRPr lang="en-US" dirty="0" smtClean="0"/>
          </a:p>
        </p:txBody>
      </p:sp>
      <p:pic>
        <p:nvPicPr>
          <p:cNvPr id="8197" name="Picture 2"/>
          <p:cNvPicPr>
            <a:picLocks noChangeAspect="1" noChangeArrowheads="1"/>
          </p:cNvPicPr>
          <p:nvPr/>
        </p:nvPicPr>
        <p:blipFill>
          <a:blip r:embed="rId3" cstate="print"/>
          <a:srcRect/>
          <a:stretch>
            <a:fillRect/>
          </a:stretch>
        </p:blipFill>
        <p:spPr bwMode="auto">
          <a:xfrm>
            <a:off x="1371600" y="2268538"/>
            <a:ext cx="6456363" cy="3751262"/>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11"/>
          </p:nvPr>
        </p:nvSpPr>
        <p:spPr>
          <a:noFill/>
        </p:spPr>
        <p:txBody>
          <a:bodyPr/>
          <a:lstStyle/>
          <a:p>
            <a:fld id="{93A1F733-838F-490C-A738-D0607FF377E0}" type="slidenum">
              <a:rPr lang="en-US" smtClean="0"/>
              <a:pPr/>
              <a:t>7</a:t>
            </a:fld>
            <a:endParaRPr lang="en-US" dirty="0" smtClean="0"/>
          </a:p>
        </p:txBody>
      </p:sp>
      <p:sp>
        <p:nvSpPr>
          <p:cNvPr id="9219" name="Rectangle 2"/>
          <p:cNvSpPr>
            <a:spLocks noGrp="1" noChangeArrowheads="1"/>
          </p:cNvSpPr>
          <p:nvPr>
            <p:ph type="title"/>
          </p:nvPr>
        </p:nvSpPr>
        <p:spPr/>
        <p:txBody>
          <a:bodyPr/>
          <a:lstStyle/>
          <a:p>
            <a:pPr eaLnBrk="1" hangingPunct="1"/>
            <a:r>
              <a:rPr lang="en-US" dirty="0" smtClean="0"/>
              <a:t>EASE Virtual Front Office Guide Continued</a:t>
            </a:r>
          </a:p>
        </p:txBody>
      </p:sp>
      <p:sp>
        <p:nvSpPr>
          <p:cNvPr id="9220" name="Rectangle 3"/>
          <p:cNvSpPr>
            <a:spLocks noGrp="1" noChangeArrowheads="1"/>
          </p:cNvSpPr>
          <p:nvPr>
            <p:ph type="body" idx="1"/>
          </p:nvPr>
        </p:nvSpPr>
        <p:spPr>
          <a:xfrm>
            <a:off x="381000" y="1447800"/>
            <a:ext cx="8153400" cy="3963988"/>
          </a:xfrm>
        </p:spPr>
        <p:txBody>
          <a:bodyPr/>
          <a:lstStyle/>
          <a:p>
            <a:pPr eaLnBrk="1" hangingPunct="1"/>
            <a:r>
              <a:rPr lang="en-US" dirty="0" smtClean="0"/>
              <a:t>ASR CenturyLink OBF Business Rules </a:t>
            </a:r>
          </a:p>
          <a:p>
            <a:pPr lvl="1" eaLnBrk="1" hangingPunct="1"/>
            <a:r>
              <a:rPr lang="en-US" sz="2000" dirty="0" smtClean="0"/>
              <a:t>A listing of the most recent OBF ASOG Release business rules</a:t>
            </a:r>
          </a:p>
          <a:p>
            <a:pPr eaLnBrk="1" hangingPunct="1"/>
            <a:r>
              <a:rPr lang="en-US" dirty="0" smtClean="0"/>
              <a:t>ASR CenturyLink Custom Business Rules</a:t>
            </a:r>
          </a:p>
          <a:p>
            <a:pPr lvl="1" eaLnBrk="1" hangingPunct="1"/>
            <a:r>
              <a:rPr lang="en-US" sz="2000" dirty="0" smtClean="0"/>
              <a:t>A listing of CenturyLink specific ASOG Release business rules</a:t>
            </a:r>
          </a:p>
          <a:p>
            <a:r>
              <a:rPr lang="en-US" dirty="0" smtClean="0"/>
              <a:t>EASE Reference Utility Guideline </a:t>
            </a:r>
          </a:p>
          <a:p>
            <a:pPr lvl="1"/>
            <a:r>
              <a:rPr lang="en-US" sz="2000" dirty="0" smtClean="0"/>
              <a:t>Documents how to perform a CLLI Inquiry and a Network Channel / Network Channel Interface (NC/NCI) Inquiry</a:t>
            </a:r>
          </a:p>
          <a:p>
            <a:r>
              <a:rPr lang="en-US" dirty="0" smtClean="0"/>
              <a:t>EASE Pre-Order Job Aide </a:t>
            </a:r>
          </a:p>
          <a:p>
            <a:pPr lvl="1"/>
            <a:r>
              <a:rPr lang="en-US" sz="2000" dirty="0" smtClean="0"/>
              <a:t>Guides the user through creating a pre-order based on CFA Inquiry, CLLI Inquiry, Location Inquiry as well as Complex Address Inquiries</a:t>
            </a:r>
          </a:p>
          <a:p>
            <a:pPr>
              <a:buFontTx/>
              <a:buNone/>
            </a:pPr>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buFontTx/>
              <a:buNone/>
            </a:pPr>
            <a:endParaRPr lang="en-US" dirty="0" smtClean="0"/>
          </a:p>
          <a:p>
            <a:pPr eaLnBrk="1" hangingPunct="1">
              <a:buFontTx/>
              <a:buNone/>
            </a:pPr>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1"/>
          </p:nvPr>
        </p:nvSpPr>
        <p:spPr>
          <a:noFill/>
        </p:spPr>
        <p:txBody>
          <a:bodyPr/>
          <a:lstStyle/>
          <a:p>
            <a:fld id="{7DFFA071-8DCF-43B6-94D8-B153C0DBA84F}" type="slidenum">
              <a:rPr lang="en-US" smtClean="0"/>
              <a:pPr/>
              <a:t>8</a:t>
            </a:fld>
            <a:endParaRPr lang="en-US" dirty="0" smtClean="0"/>
          </a:p>
        </p:txBody>
      </p:sp>
      <p:sp>
        <p:nvSpPr>
          <p:cNvPr id="10243" name="Rectangle 2"/>
          <p:cNvSpPr>
            <a:spLocks noGrp="1" noChangeArrowheads="1"/>
          </p:cNvSpPr>
          <p:nvPr>
            <p:ph type="title"/>
          </p:nvPr>
        </p:nvSpPr>
        <p:spPr/>
        <p:txBody>
          <a:bodyPr/>
          <a:lstStyle/>
          <a:p>
            <a:pPr eaLnBrk="1" hangingPunct="1"/>
            <a:r>
              <a:rPr lang="en-US" dirty="0" smtClean="0"/>
              <a:t>EASE Virtual Front Office Guide Continued</a:t>
            </a:r>
          </a:p>
        </p:txBody>
      </p:sp>
      <p:sp>
        <p:nvSpPr>
          <p:cNvPr id="10244" name="Rectangle 3"/>
          <p:cNvSpPr>
            <a:spLocks noGrp="1" noChangeArrowheads="1"/>
          </p:cNvSpPr>
          <p:nvPr>
            <p:ph type="body" idx="1"/>
          </p:nvPr>
        </p:nvSpPr>
        <p:spPr>
          <a:xfrm>
            <a:off x="381000" y="1447800"/>
            <a:ext cx="8153400" cy="3963988"/>
          </a:xfrm>
        </p:spPr>
        <p:txBody>
          <a:bodyPr/>
          <a:lstStyle/>
          <a:p>
            <a:pPr eaLnBrk="1" hangingPunct="1"/>
            <a:r>
              <a:rPr lang="en-US" dirty="0" smtClean="0"/>
              <a:t>EASE External App Data Job Aide</a:t>
            </a:r>
          </a:p>
          <a:p>
            <a:pPr lvl="1"/>
            <a:r>
              <a:rPr lang="en-US" sz="2000" dirty="0" smtClean="0"/>
              <a:t>Guides the user through an NC/NCI Inquiry</a:t>
            </a:r>
          </a:p>
          <a:p>
            <a:r>
              <a:rPr lang="en-US" dirty="0" smtClean="0"/>
              <a:t>CenturyLink EASE VFO User ID Administration Guide</a:t>
            </a:r>
          </a:p>
          <a:p>
            <a:pPr lvl="1"/>
            <a:r>
              <a:rPr lang="en-US" sz="2000" dirty="0" smtClean="0"/>
              <a:t>Guides the user on Login tasks, New User Setup, Password Resets, User Name Deletions, and Logout tasks</a:t>
            </a:r>
          </a:p>
          <a:p>
            <a:r>
              <a:rPr lang="en-US" dirty="0" smtClean="0"/>
              <a:t>EASE VFO Sign-on Security Updates</a:t>
            </a:r>
          </a:p>
          <a:p>
            <a:pPr lvl="1"/>
            <a:r>
              <a:rPr lang="en-US" sz="2000" dirty="0" smtClean="0"/>
              <a:t>Contains General Notification Communications from CenturyLink to EASE Users</a:t>
            </a:r>
          </a:p>
          <a:p>
            <a:pPr lvl="1"/>
            <a:endParaRPr lang="en-US" dirty="0" smtClean="0"/>
          </a:p>
          <a:p>
            <a:pPr lvl="1"/>
            <a:endParaRPr lang="en-US" dirty="0" smtClean="0"/>
          </a:p>
          <a:p>
            <a:pPr>
              <a:buFontTx/>
              <a:buNone/>
            </a:pPr>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buFontTx/>
              <a:buNone/>
            </a:pPr>
            <a:endParaRPr lang="en-US" dirty="0" smtClean="0"/>
          </a:p>
          <a:p>
            <a:pPr eaLnBrk="1" hangingPunct="1">
              <a:buFontTx/>
              <a:buNone/>
            </a:pPr>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p:cNvSpPr>
            <a:spLocks noGrp="1"/>
          </p:cNvSpPr>
          <p:nvPr>
            <p:ph type="sldNum" sz="quarter" idx="11"/>
          </p:nvPr>
        </p:nvSpPr>
        <p:spPr>
          <a:noFill/>
        </p:spPr>
        <p:txBody>
          <a:bodyPr/>
          <a:lstStyle/>
          <a:p>
            <a:fld id="{A7193C14-4A97-4066-8647-4D82590D1137}" type="slidenum">
              <a:rPr lang="en-US" smtClean="0"/>
              <a:pPr/>
              <a:t>9</a:t>
            </a:fld>
            <a:endParaRPr lang="en-US" dirty="0" smtClean="0"/>
          </a:p>
        </p:txBody>
      </p:sp>
      <p:sp>
        <p:nvSpPr>
          <p:cNvPr id="11267" name="Rectangle 2"/>
          <p:cNvSpPr>
            <a:spLocks noGrp="1" noChangeArrowheads="1"/>
          </p:cNvSpPr>
          <p:nvPr>
            <p:ph type="title"/>
          </p:nvPr>
        </p:nvSpPr>
        <p:spPr/>
        <p:txBody>
          <a:bodyPr/>
          <a:lstStyle/>
          <a:p>
            <a:pPr eaLnBrk="1" hangingPunct="1"/>
            <a:r>
              <a:rPr lang="en-US" dirty="0" smtClean="0"/>
              <a:t>EASE Virtual Front Office Schedules</a:t>
            </a:r>
          </a:p>
        </p:txBody>
      </p:sp>
      <p:sp>
        <p:nvSpPr>
          <p:cNvPr id="11268" name="Rectangle 3"/>
          <p:cNvSpPr>
            <a:spLocks noGrp="1" noChangeArrowheads="1"/>
          </p:cNvSpPr>
          <p:nvPr>
            <p:ph type="body" idx="1"/>
          </p:nvPr>
        </p:nvSpPr>
        <p:spPr>
          <a:xfrm>
            <a:off x="381000" y="1447800"/>
            <a:ext cx="8153400" cy="3963988"/>
          </a:xfrm>
        </p:spPr>
        <p:txBody>
          <a:bodyPr/>
          <a:lstStyle/>
          <a:p>
            <a:pPr eaLnBrk="1" hangingPunct="1"/>
            <a:r>
              <a:rPr lang="en-US" dirty="0" smtClean="0"/>
              <a:t>Release schedules are posted under the Schedules tab.</a:t>
            </a:r>
          </a:p>
          <a:p>
            <a:pPr eaLnBrk="1" hangingPunct="1"/>
            <a:endParaRPr lang="en-US" dirty="0" smtClean="0"/>
          </a:p>
          <a:p>
            <a:pPr eaLnBrk="1" hangingPunct="1"/>
            <a:endParaRPr lang="en-US" dirty="0" smtClean="0"/>
          </a:p>
          <a:p>
            <a:pPr eaLnBrk="1" hangingPunct="1">
              <a:buFontTx/>
              <a:buNone/>
            </a:pPr>
            <a:endParaRPr lang="en-US" dirty="0" smtClean="0"/>
          </a:p>
          <a:p>
            <a:pPr eaLnBrk="1" hangingPunct="1"/>
            <a:endParaRPr lang="en-US" dirty="0" smtClean="0"/>
          </a:p>
          <a:p>
            <a:pPr eaLnBrk="1" hangingPunct="1"/>
            <a:endParaRPr lang="en-US" dirty="0" smtClean="0"/>
          </a:p>
          <a:p>
            <a:pPr lvl="1"/>
            <a:endParaRPr lang="en-US" dirty="0" smtClean="0"/>
          </a:p>
          <a:p>
            <a:pPr lvl="1"/>
            <a:endParaRPr lang="en-US" dirty="0" smtClean="0"/>
          </a:p>
          <a:p>
            <a:pPr>
              <a:buFontTx/>
              <a:buNone/>
            </a:pPr>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buFontTx/>
              <a:buNone/>
            </a:pPr>
            <a:endParaRPr lang="en-US" dirty="0" smtClean="0"/>
          </a:p>
          <a:p>
            <a:pPr eaLnBrk="1" hangingPunct="1">
              <a:buFontTx/>
              <a:buNone/>
            </a:pPr>
            <a:endParaRPr lang="en-US" dirty="0" smtClean="0"/>
          </a:p>
          <a:p>
            <a:pPr eaLnBrk="1" hangingPunct="1"/>
            <a:endParaRPr lang="en-US" dirty="0" smtClean="0"/>
          </a:p>
        </p:txBody>
      </p:sp>
      <p:pic>
        <p:nvPicPr>
          <p:cNvPr id="11269" name="Picture 2"/>
          <p:cNvPicPr>
            <a:picLocks noChangeAspect="1" noChangeArrowheads="1"/>
          </p:cNvPicPr>
          <p:nvPr/>
        </p:nvPicPr>
        <p:blipFill>
          <a:blip r:embed="rId3" cstate="print"/>
          <a:srcRect/>
          <a:stretch>
            <a:fillRect/>
          </a:stretch>
        </p:blipFill>
        <p:spPr bwMode="auto">
          <a:xfrm>
            <a:off x="762000" y="2667000"/>
            <a:ext cx="7620000" cy="25908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3">
      <a:dk1>
        <a:srgbClr val="000000"/>
      </a:dk1>
      <a:lt1>
        <a:srgbClr val="FFFFFF"/>
      </a:lt1>
      <a:dk2>
        <a:srgbClr val="00853F"/>
      </a:dk2>
      <a:lt2>
        <a:srgbClr val="808080"/>
      </a:lt2>
      <a:accent1>
        <a:srgbClr val="8CC63F"/>
      </a:accent1>
      <a:accent2>
        <a:srgbClr val="00853F"/>
      </a:accent2>
      <a:accent3>
        <a:srgbClr val="FFFFFF"/>
      </a:accent3>
      <a:accent4>
        <a:srgbClr val="000000"/>
      </a:accent4>
      <a:accent5>
        <a:srgbClr val="C5DFAF"/>
      </a:accent5>
      <a:accent6>
        <a:srgbClr val="007838"/>
      </a:accent6>
      <a:hlink>
        <a:srgbClr val="274D36"/>
      </a:hlink>
      <a:folHlink>
        <a:srgbClr val="CCDA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853F"/>
        </a:dk2>
        <a:lt2>
          <a:srgbClr val="808080"/>
        </a:lt2>
        <a:accent1>
          <a:srgbClr val="8CC63F"/>
        </a:accent1>
        <a:accent2>
          <a:srgbClr val="00853F"/>
        </a:accent2>
        <a:accent3>
          <a:srgbClr val="FFFFFF"/>
        </a:accent3>
        <a:accent4>
          <a:srgbClr val="000000"/>
        </a:accent4>
        <a:accent5>
          <a:srgbClr val="C5DFAF"/>
        </a:accent5>
        <a:accent6>
          <a:srgbClr val="007838"/>
        </a:accent6>
        <a:hlink>
          <a:srgbClr val="274D36"/>
        </a:hlink>
        <a:folHlink>
          <a:srgbClr val="CCDA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1103</TotalTime>
  <Words>1308</Words>
  <Application>Microsoft Office PowerPoint</Application>
  <PresentationFormat>On-screen Show (4:3)</PresentationFormat>
  <Paragraphs>177</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  EASE Virtual Front Office     </vt:lpstr>
      <vt:lpstr>EASE Virtual Front Office (VFO)</vt:lpstr>
      <vt:lpstr>EASE Virtual Front Office Home</vt:lpstr>
      <vt:lpstr>EASE Virtual Front Office Address Validation Utility</vt:lpstr>
      <vt:lpstr>EASE Virtual Front Office VFO ASR</vt:lpstr>
      <vt:lpstr>EASE Virtual Front Office Guide</vt:lpstr>
      <vt:lpstr>EASE Virtual Front Office Guide Continued</vt:lpstr>
      <vt:lpstr>EASE Virtual Front Office Guide Continued</vt:lpstr>
      <vt:lpstr>EASE Virtual Front Office Schedules</vt:lpstr>
      <vt:lpstr>EASE Virtual Front Office VFO ASR ICONS</vt:lpstr>
      <vt:lpstr>EASE Virtual Front Office VFO ASR ICONS</vt:lpstr>
      <vt:lpstr>EASE Virtual Front Office VFO ASR ICONS</vt:lpstr>
      <vt:lpstr>        For additional EASE support:  EASE APT Help Desk: 913.353.7439  ASR Inquiries:  helpdesk.ease@CenturyLink.com </vt:lpstr>
    </vt:vector>
  </TitlesOfParts>
  <Company>p&amp;f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Customer-facing PPT Template</dc:title>
  <dc:creator>Ayres, Wendy</dc:creator>
  <cp:lastModifiedBy>Deborah Peterson</cp:lastModifiedBy>
  <cp:revision>56</cp:revision>
  <cp:lastPrinted>2009-08-27T20:02:03Z</cp:lastPrinted>
  <dcterms:created xsi:type="dcterms:W3CDTF">2011-05-27T19:23:38Z</dcterms:created>
  <dcterms:modified xsi:type="dcterms:W3CDTF">2016-02-11T20:44:42Z</dcterms:modified>
</cp:coreProperties>
</file>